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3" r:id="rId2"/>
  </p:sldMasterIdLst>
  <p:notesMasterIdLst>
    <p:notesMasterId r:id="rId46"/>
  </p:notesMasterIdLst>
  <p:sldIdLst>
    <p:sldId id="256" r:id="rId3"/>
    <p:sldId id="264" r:id="rId4"/>
    <p:sldId id="2086" r:id="rId5"/>
    <p:sldId id="348" r:id="rId6"/>
    <p:sldId id="396" r:id="rId7"/>
    <p:sldId id="259" r:id="rId8"/>
    <p:sldId id="260" r:id="rId9"/>
    <p:sldId id="261" r:id="rId10"/>
    <p:sldId id="262" r:id="rId11"/>
    <p:sldId id="397" r:id="rId12"/>
    <p:sldId id="2074" r:id="rId13"/>
    <p:sldId id="2075" r:id="rId14"/>
    <p:sldId id="2076" r:id="rId15"/>
    <p:sldId id="2033" r:id="rId16"/>
    <p:sldId id="2034" r:id="rId17"/>
    <p:sldId id="2073" r:id="rId18"/>
    <p:sldId id="2035" r:id="rId19"/>
    <p:sldId id="2036" r:id="rId20"/>
    <p:sldId id="2112" r:id="rId21"/>
    <p:sldId id="2078" r:id="rId22"/>
    <p:sldId id="2081" r:id="rId23"/>
    <p:sldId id="2082" r:id="rId24"/>
    <p:sldId id="2083" r:id="rId25"/>
    <p:sldId id="2079" r:id="rId26"/>
    <p:sldId id="2090" r:id="rId27"/>
    <p:sldId id="2102" r:id="rId28"/>
    <p:sldId id="2113" r:id="rId29"/>
    <p:sldId id="387" r:id="rId30"/>
    <p:sldId id="2096" r:id="rId31"/>
    <p:sldId id="2103" r:id="rId32"/>
    <p:sldId id="2104" r:id="rId33"/>
    <p:sldId id="2097" r:id="rId34"/>
    <p:sldId id="2111" r:id="rId35"/>
    <p:sldId id="2098" r:id="rId36"/>
    <p:sldId id="2105" r:id="rId37"/>
    <p:sldId id="2106" r:id="rId38"/>
    <p:sldId id="2107" r:id="rId39"/>
    <p:sldId id="2108" r:id="rId40"/>
    <p:sldId id="2100" r:id="rId41"/>
    <p:sldId id="2101" r:id="rId42"/>
    <p:sldId id="2109" r:id="rId43"/>
    <p:sldId id="2110" r:id="rId44"/>
    <p:sldId id="211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  <p14:sldId id="2086"/>
          </p14:sldIdLst>
        </p14:section>
        <p14:section name="WAN Background" id="{B55B8E8C-5EAB-4A1E-A4E9-AE5E896E46FA}">
          <p14:sldIdLst>
            <p14:sldId id="348"/>
            <p14:sldId id="396"/>
            <p14:sldId id="259"/>
            <p14:sldId id="260"/>
            <p14:sldId id="261"/>
            <p14:sldId id="262"/>
            <p14:sldId id="397"/>
            <p14:sldId id="2074"/>
            <p14:sldId id="2075"/>
            <p14:sldId id="2076"/>
            <p14:sldId id="2033"/>
            <p14:sldId id="2034"/>
            <p14:sldId id="2073"/>
            <p14:sldId id="2035"/>
            <p14:sldId id="2036"/>
          </p14:sldIdLst>
        </p14:section>
        <p14:section name="Design an LPWAN" id="{25315A60-4145-4E03-B204-97A67032CAF6}">
          <p14:sldIdLst>
            <p14:sldId id="2112"/>
            <p14:sldId id="2078"/>
            <p14:sldId id="2081"/>
            <p14:sldId id="2082"/>
            <p14:sldId id="2083"/>
            <p14:sldId id="2079"/>
            <p14:sldId id="2090"/>
            <p14:sldId id="2102"/>
          </p14:sldIdLst>
        </p14:section>
        <p14:section name="LoRaWAN" id="{A051F0FA-214F-4B41-ABAD-7B9205E6BD06}">
          <p14:sldIdLst>
            <p14:sldId id="2113"/>
            <p14:sldId id="387"/>
            <p14:sldId id="2096"/>
            <p14:sldId id="2103"/>
            <p14:sldId id="2104"/>
            <p14:sldId id="2097"/>
            <p14:sldId id="2111"/>
            <p14:sldId id="2098"/>
            <p14:sldId id="2105"/>
            <p14:sldId id="2106"/>
            <p14:sldId id="2107"/>
            <p14:sldId id="2108"/>
            <p14:sldId id="2100"/>
            <p14:sldId id="2101"/>
            <p14:sldId id="2109"/>
            <p14:sldId id="2110"/>
          </p14:sldIdLst>
        </p14:section>
        <p14:section name="Wrapup" id="{29A7F866-9DA9-446B-8359-CE426CB89C7A}">
          <p14:sldIdLst>
            <p14:sldId id="21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2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365f4e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365f4e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e365f4e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e365f4e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e365f4e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e365f4e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5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45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158885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84752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544639"/>
            <a:ext cx="10363200" cy="1362075"/>
          </a:xfrm>
        </p:spPr>
        <p:txBody>
          <a:bodyPr anchor="t"/>
          <a:lstStyle>
            <a:lvl1pPr algn="l">
              <a:defRPr sz="5333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4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5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2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7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3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6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49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70" lvl="0" indent="-45717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39" lvl="1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09" lvl="2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78" lvl="3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848" lvl="4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417" lvl="5" indent="-42331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987" lvl="6" indent="-423312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557" lvl="7" indent="-423312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126" lvl="8" indent="-423312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706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603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447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7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9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r>
              <a:rPr lang="en-US" dirty="0"/>
              <a:t>test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Rockwell" panose="02060603020205020403" pitchFamily="18" charset="77"/>
          <a:ea typeface="+mj-ea"/>
          <a:cs typeface="Rockwell" panose="02060603020205020403" pitchFamily="18" charset="77"/>
        </a:defRPr>
      </a:lvl1pPr>
    </p:titleStyle>
    <p:bodyStyle>
      <a:lvl1pPr marL="457189" indent="-457189" algn="l" defTabSz="609585" rtl="0" eaLnBrk="1" latinLnBrk="0" hangingPunct="1">
        <a:spcBef>
          <a:spcPts val="1333"/>
        </a:spcBef>
        <a:buFont typeface="Arial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tf.org/proceedings/97/slides/slides-97-lpwan-25-sigfox-system-description-00.pdf" TargetMode="External"/><Relationship Id="rId2" Type="http://schemas.openxmlformats.org/officeDocument/2006/relationships/hyperlink" Target="https://www.avnet.com/wps/wcm/connect/onesite/03aebfe2-98f7-4c28-be5f-90638c898009/sigfox-technical-overview.pdf?MOD=AJPERES&amp;CVID=magVa.N&amp;CVID=magVa.N&amp;CVID=magVa.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ra-alliance.org/wp-content/uploads/2020/11/RP_2-1.0.2.pdf" TargetMode="External"/><Relationship Id="rId5" Type="http://schemas.openxmlformats.org/officeDocument/2006/relationships/hyperlink" Target="https://lora-alliance.org/wp-content/uploads/2020/11/lorawantm_specification_-v1.1.pdf" TargetMode="External"/><Relationship Id="rId4" Type="http://schemas.openxmlformats.org/officeDocument/2006/relationships/hyperlink" Target="https://tools.ietf.org/html/draft-zuniga-lpwan-sigfox-system-description-04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13</a:t>
            </a:r>
            <a:br>
              <a:rPr lang="en-US" dirty="0"/>
            </a:br>
            <a:r>
              <a:rPr lang="en-US" dirty="0"/>
              <a:t>Introduction to LPWANs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2021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Example application: air quality monitoring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6" t="4009" r="1616" b="3594"/>
          <a:stretch/>
        </p:blipFill>
        <p:spPr>
          <a:xfrm>
            <a:off x="433599" y="1370194"/>
            <a:ext cx="4259533" cy="2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dirty="0"/>
              <a:t>[1] Cheng et al. </a:t>
            </a:r>
            <a:r>
              <a:rPr lang="en" sz="1200" dirty="0" err="1"/>
              <a:t>AirCloud</a:t>
            </a:r>
            <a:r>
              <a:rPr lang="en" sz="1200" dirty="0"/>
              <a:t>: a cloud-based air-quality monitoring system for everyone. 2014. 	[2] Purple Air. 2019.</a:t>
            </a:r>
            <a:endParaRPr sz="1200" dirty="0"/>
          </a:p>
        </p:txBody>
      </p:sp>
      <p:sp>
        <p:nvSpPr>
          <p:cNvPr id="90" name="Google Shape;90;p16"/>
          <p:cNvSpPr txBox="1"/>
          <p:nvPr/>
        </p:nvSpPr>
        <p:spPr>
          <a:xfrm>
            <a:off x="148965" y="356969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1347585" y="4980664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585" y="3979845"/>
            <a:ext cx="2385467" cy="2556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67" y="1153767"/>
            <a:ext cx="6634733" cy="5198271"/>
          </a:xfrm>
          <a:prstGeom prst="rect">
            <a:avLst/>
          </a:prstGeom>
        </p:spPr>
      </p:pic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93644528-30AD-D24B-BEFF-0B010495D2CA}"/>
              </a:ext>
            </a:extLst>
          </p:cNvPr>
          <p:cNvSpPr txBox="1"/>
          <p:nvPr/>
        </p:nvSpPr>
        <p:spPr>
          <a:xfrm>
            <a:off x="4773667" y="511040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[2]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0384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2476D4-9A1B-234C-8A1A-5C7339DA078A}"/>
              </a:ext>
            </a:extLst>
          </p:cNvPr>
          <p:cNvSpPr/>
          <p:nvPr/>
        </p:nvSpPr>
        <p:spPr>
          <a:xfrm>
            <a:off x="415600" y="1536633"/>
            <a:ext cx="6499107" cy="4555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a sensor?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sp>
        <p:nvSpPr>
          <p:cNvPr id="72" name="Regular Pentagon 71">
            <a:extLst>
              <a:ext uri="{FF2B5EF4-FFF2-40B4-BE49-F238E27FC236}">
                <a16:creationId xmlns:a16="http://schemas.microsoft.com/office/drawing/2014/main" id="{36F8451C-A454-0E4E-8C38-5B24DE0A5B95}"/>
              </a:ext>
            </a:extLst>
          </p:cNvPr>
          <p:cNvSpPr/>
          <p:nvPr/>
        </p:nvSpPr>
        <p:spPr>
          <a:xfrm>
            <a:off x="9347079" y="24410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11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5BE3B0-E4C6-6E40-8E8E-2D389CEAEF81}"/>
              </a:ext>
            </a:extLst>
          </p:cNvPr>
          <p:cNvSpPr/>
          <p:nvPr/>
        </p:nvSpPr>
        <p:spPr>
          <a:xfrm>
            <a:off x="840510" y="2244437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C25A5-2255-D843-B5E1-6B2FAAB1CECD}"/>
              </a:ext>
            </a:extLst>
          </p:cNvPr>
          <p:cNvSpPr/>
          <p:nvPr/>
        </p:nvSpPr>
        <p:spPr>
          <a:xfrm>
            <a:off x="572655" y="3700385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8697C-5EB3-9043-AC21-54190837BED0}"/>
              </a:ext>
            </a:extLst>
          </p:cNvPr>
          <p:cNvSpPr/>
          <p:nvPr/>
        </p:nvSpPr>
        <p:spPr>
          <a:xfrm>
            <a:off x="840510" y="5156333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3343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collect data from MANY sensors?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lvl="1"/>
            <a:r>
              <a:rPr lang="en-US" dirty="0"/>
              <a:t>Too much work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lvl="1"/>
            <a:r>
              <a:rPr lang="en-US" dirty="0"/>
              <a:t>Too many separate networks</a:t>
            </a:r>
          </a:p>
          <a:p>
            <a:pPr marL="152394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  <a:p>
            <a:pPr lvl="1"/>
            <a:r>
              <a:rPr lang="en-US" dirty="0"/>
              <a:t>Too expensive for many devices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12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04BCD-A8A5-1449-B61D-E691EF0FB956}"/>
              </a:ext>
            </a:extLst>
          </p:cNvPr>
          <p:cNvSpPr/>
          <p:nvPr/>
        </p:nvSpPr>
        <p:spPr>
          <a:xfrm>
            <a:off x="840510" y="2244437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D37EE1-6407-EC4A-9C31-51230F2673EB}"/>
              </a:ext>
            </a:extLst>
          </p:cNvPr>
          <p:cNvSpPr/>
          <p:nvPr/>
        </p:nvSpPr>
        <p:spPr>
          <a:xfrm>
            <a:off x="572655" y="3700385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18BC38-5BC7-C548-BA15-9F3193BF6B2D}"/>
              </a:ext>
            </a:extLst>
          </p:cNvPr>
          <p:cNvSpPr/>
          <p:nvPr/>
        </p:nvSpPr>
        <p:spPr>
          <a:xfrm>
            <a:off x="840510" y="5156333"/>
            <a:ext cx="5781964" cy="748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03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6499107" cy="763600"/>
          </a:xfrm>
          <a:solidFill>
            <a:schemeClr val="bg1"/>
          </a:solidFill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another network option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6499107" cy="4555200"/>
          </a:xfrm>
          <a:solidFill>
            <a:schemeClr val="bg1"/>
          </a:solidFill>
        </p:spPr>
        <p:txBody>
          <a:bodyPr/>
          <a:lstStyle/>
          <a:p>
            <a:pPr marL="152394" indent="0">
              <a:buNone/>
            </a:pPr>
            <a:r>
              <a:rPr lang="en-US" sz="2400" dirty="0"/>
              <a:t>Requirements:</a:t>
            </a:r>
          </a:p>
          <a:p>
            <a:pPr marL="152394" indent="0">
              <a:buNone/>
            </a:pPr>
            <a:endParaRPr lang="en-US" sz="2400" dirty="0"/>
          </a:p>
          <a:p>
            <a:r>
              <a:rPr lang="en-US" sz="2400" dirty="0"/>
              <a:t>Wide area of coverage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Deploy fewer gateways</a:t>
            </a:r>
          </a:p>
          <a:p>
            <a:endParaRPr lang="en-US" sz="2400" dirty="0"/>
          </a:p>
          <a:p>
            <a:r>
              <a:rPr lang="en-US" sz="2400" dirty="0"/>
              <a:t>Low power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So we can deploy on batteries</a:t>
            </a:r>
          </a:p>
          <a:p>
            <a:pPr lvl="1">
              <a:spcBef>
                <a:spcPts val="1067"/>
              </a:spcBef>
            </a:pPr>
            <a:endParaRPr lang="en-US" sz="2133" dirty="0"/>
          </a:p>
          <a:p>
            <a:pPr>
              <a:spcBef>
                <a:spcPts val="1067"/>
              </a:spcBef>
            </a:pPr>
            <a:r>
              <a:rPr lang="en-US" sz="2400" dirty="0"/>
              <a:t>Doesn’t need high throughput</a:t>
            </a:r>
          </a:p>
          <a:p>
            <a:pPr lvl="1">
              <a:spcBef>
                <a:spcPts val="1067"/>
              </a:spcBef>
            </a:pPr>
            <a:r>
              <a:rPr lang="en-US" sz="2133" dirty="0"/>
              <a:t>Sensor data is relatively small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7103403" y="899088"/>
            <a:ext cx="3717687" cy="5583992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09585"/>
            <a:fld id="{00000000-1234-1234-1234-123412341234}" type="slidenum">
              <a:rPr lang="en">
                <a:solidFill>
                  <a:srgbClr val="000000">
                    <a:tint val="75000"/>
                  </a:srgbClr>
                </a:solidFill>
                <a:latin typeface="Arial" panose="020B0604020202020204"/>
              </a:rPr>
              <a:pPr defTabSz="609585"/>
              <a:t>13</a:t>
            </a:fld>
            <a:endParaRPr lang="en">
              <a:solidFill>
                <a:srgbClr val="000000">
                  <a:tint val="75000"/>
                </a:srgbClr>
              </a:solidFill>
              <a:latin typeface="Arial" panose="020B0604020202020204"/>
            </a:endParaRPr>
          </a:p>
        </p:txBody>
      </p: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9550279" y="2644293"/>
            <a:ext cx="89125" cy="8488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sz="24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2301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EB5C57-7B3B-CD4C-81A7-34FA409481F6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0DDE4-942B-7948-B204-7EC255720D5E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F45A95-4084-8948-9531-7E52394B6558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33AD0-1090-D443-B88B-54813FA1D56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B8AF2-2295-EC45-B02C-5190A5D5A93F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F9A607-8AF4-2247-A1BC-2071DABF2EF8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BAD1EA-3002-094B-B26E-FDC31A18BC0C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D7993A-E19A-8641-808A-6C59652B44C0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7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F70C35-BD35-5140-ACC8-5F628393FC4D}"/>
              </a:ext>
            </a:extLst>
          </p:cNvPr>
          <p:cNvSpPr/>
          <p:nvPr/>
        </p:nvSpPr>
        <p:spPr>
          <a:xfrm>
            <a:off x="6685280" y="3426181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826F6E1-2B2A-B74D-9FDD-E7CE0BAEBF8D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119A4-013C-DD41-8E85-CDCC251B646E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ABA86-416E-3E43-A093-F07D95F48B9D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3EFC90-A07B-FF40-99E7-6BE18A859F76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E26267-3780-4E4E-8DE8-62469D02D17A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C3237E-78A4-41AE-9F0E-8B8ACBC3DA23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4B191F-D416-494B-9CA4-7B3EC9CDA21C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</p:spTree>
    <p:extLst>
      <p:ext uri="{BB962C8B-B14F-4D97-AF65-F5344CB8AC3E}">
        <p14:creationId xmlns:p14="http://schemas.microsoft.com/office/powerpoint/2010/main" val="17981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8251-3204-194C-8D7F-C10C4C7D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761233" y="1356967"/>
            <a:ext cx="0" cy="44830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761233" y="5840041"/>
            <a:ext cx="65948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3385229" y="3445154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3556000" y="1356968"/>
            <a:ext cx="2092960" cy="18106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WiFi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6685280" y="2617602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6685280" y="1809024"/>
            <a:ext cx="2092960" cy="487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919193" y="4433432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3556000" y="5014817"/>
            <a:ext cx="2092960" cy="4876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Zigbee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03F48A-78DC-E547-A366-BE7FF8035114}"/>
              </a:ext>
            </a:extLst>
          </p:cNvPr>
          <p:cNvSpPr/>
          <p:nvPr/>
        </p:nvSpPr>
        <p:spPr>
          <a:xfrm>
            <a:off x="6280727" y="4051938"/>
            <a:ext cx="2857732" cy="16191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Low-Power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Wide-Area Networks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5DE36-0BB3-7045-A9EA-380C2F0BFD37}"/>
              </a:ext>
            </a:extLst>
          </p:cNvPr>
          <p:cNvSpPr/>
          <p:nvPr/>
        </p:nvSpPr>
        <p:spPr>
          <a:xfrm>
            <a:off x="6685280" y="3426180"/>
            <a:ext cx="2092960" cy="4876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DA336-E534-A04B-A83C-BB6AD0D29A03}"/>
              </a:ext>
            </a:extLst>
          </p:cNvPr>
          <p:cNvSpPr txBox="1"/>
          <p:nvPr/>
        </p:nvSpPr>
        <p:spPr>
          <a:xfrm>
            <a:off x="415601" y="3126580"/>
            <a:ext cx="205408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F171E-5A25-0346-A752-11DC2100BCDC}"/>
              </a:ext>
            </a:extLst>
          </p:cNvPr>
          <p:cNvSpPr txBox="1"/>
          <p:nvPr/>
        </p:nvSpPr>
        <p:spPr>
          <a:xfrm>
            <a:off x="5102994" y="5987580"/>
            <a:ext cx="183690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275902-F8E5-5D45-B09E-D86028001890}"/>
              </a:ext>
            </a:extLst>
          </p:cNvPr>
          <p:cNvCxnSpPr/>
          <p:nvPr/>
        </p:nvCxnSpPr>
        <p:spPr>
          <a:xfrm flipH="1">
            <a:off x="1265383" y="6136788"/>
            <a:ext cx="655781" cy="48508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C55C0A-6000-AC43-AE92-FC8749D2D3E8}"/>
              </a:ext>
            </a:extLst>
          </p:cNvPr>
          <p:cNvCxnSpPr>
            <a:cxnSpLocks/>
          </p:cNvCxnSpPr>
          <p:nvPr/>
        </p:nvCxnSpPr>
        <p:spPr>
          <a:xfrm flipV="1">
            <a:off x="9982391" y="1335669"/>
            <a:ext cx="631768" cy="4753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85BDFF-5063-4CD7-B9F3-B7926350EAE8}"/>
              </a:ext>
            </a:extLst>
          </p:cNvPr>
          <p:cNvSpPr txBox="1"/>
          <p:nvPr/>
        </p:nvSpPr>
        <p:spPr>
          <a:xfrm>
            <a:off x="980718" y="5387993"/>
            <a:ext cx="185524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191E50-B50E-4084-A306-85E677FF84D4}"/>
              </a:ext>
            </a:extLst>
          </p:cNvPr>
          <p:cNvSpPr txBox="1"/>
          <p:nvPr/>
        </p:nvSpPr>
        <p:spPr>
          <a:xfrm>
            <a:off x="9207500" y="1811006"/>
            <a:ext cx="1971265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133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</p:spTree>
    <p:extLst>
      <p:ext uri="{BB962C8B-B14F-4D97-AF65-F5344CB8AC3E}">
        <p14:creationId xmlns:p14="http://schemas.microsoft.com/office/powerpoint/2010/main" val="131223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Design an LPWAN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/>
              <a:t>LoRaWAN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5014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the Wide-area communication space</a:t>
            </a:r>
          </a:p>
          <a:p>
            <a:endParaRPr lang="en-US" dirty="0"/>
          </a:p>
          <a:p>
            <a:r>
              <a:rPr lang="en-US" dirty="0"/>
              <a:t>Apply knowledge from the course to understand LPWAN design</a:t>
            </a:r>
          </a:p>
          <a:p>
            <a:endParaRPr lang="en-US" dirty="0"/>
          </a:p>
          <a:p>
            <a:r>
              <a:rPr lang="en-US" dirty="0"/>
              <a:t>Overview of unlicensed-band LPWANs</a:t>
            </a:r>
          </a:p>
          <a:p>
            <a:pPr lvl="1"/>
            <a:r>
              <a:rPr lang="en-US" dirty="0"/>
              <a:t>LoRaWAN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PHY choices would you make?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5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marL="914400" lvl="2" indent="0">
              <a:buNone/>
            </a:pP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wide-area network (ignore low-power for now)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What PHY choices would you make?</a:t>
            </a:r>
          </a:p>
          <a:p>
            <a:pPr lvl="1"/>
            <a:r>
              <a:rPr lang="en-US" sz="2000" dirty="0"/>
              <a:t>Modulation</a:t>
            </a:r>
          </a:p>
          <a:p>
            <a:pPr lvl="2"/>
            <a:r>
              <a:rPr lang="en-US" sz="2000" dirty="0"/>
              <a:t>Unclear. Can’t be too crazy for cheap devices.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Tx Power</a:t>
            </a:r>
          </a:p>
          <a:p>
            <a:pPr lvl="2"/>
            <a:r>
              <a:rPr lang="en-US" sz="2000" dirty="0"/>
              <a:t>High (much higher than 0 dBm)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Carrier Frequency Band</a:t>
            </a:r>
          </a:p>
          <a:p>
            <a:pPr lvl="2"/>
            <a:r>
              <a:rPr lang="en-US" sz="2000" dirty="0"/>
              <a:t>Low (something lower than 2.4 GHz, 915 MHz or lower?)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Data Throughput</a:t>
            </a:r>
          </a:p>
          <a:p>
            <a:pPr lvl="2"/>
            <a:r>
              <a:rPr lang="en-US" sz="2000" dirty="0"/>
              <a:t>Low (much lower than 1 Mbps)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Channel Bandwidth</a:t>
            </a:r>
          </a:p>
          <a:p>
            <a:pPr lvl="2"/>
            <a:r>
              <a:rPr lang="en-US" sz="2000" dirty="0"/>
              <a:t>Unclear. Likely smaller for lower frequency carrier.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45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Any particular MAC choices for lower power?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11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5852-0D9E-4783-8557-52579901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 low-power wide-area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475A-4345-4C43-BBBA-B8B242B2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Any particular MAC choices for lower power?</a:t>
            </a:r>
          </a:p>
          <a:p>
            <a:pPr lvl="1"/>
            <a:r>
              <a:rPr lang="en-US" dirty="0"/>
              <a:t>Diversity of devices in network</a:t>
            </a:r>
          </a:p>
          <a:p>
            <a:pPr lvl="2"/>
            <a:r>
              <a:rPr lang="en-US" dirty="0"/>
              <a:t>High power gateway, low power devices in star topology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Devices should be off whenever possible</a:t>
            </a:r>
          </a:p>
          <a:p>
            <a:pPr lvl="2"/>
            <a:r>
              <a:rPr lang="en-US" dirty="0"/>
              <a:t>Listen-after send for downlink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Remove requirements for synchronization</a:t>
            </a:r>
          </a:p>
          <a:p>
            <a:pPr lvl="2"/>
            <a:r>
              <a:rPr lang="en-US" dirty="0"/>
              <a:t>No TDMA access control if it can be avoided</a:t>
            </a:r>
          </a:p>
          <a:p>
            <a:pPr lvl="2"/>
            <a:r>
              <a:rPr lang="en-US" dirty="0"/>
              <a:t>Aloha, </a:t>
            </a:r>
            <a:r>
              <a:rPr lang="en-US" strike="sngStrike" dirty="0"/>
              <a:t>CSMA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215B-FD90-42DB-8909-50F5A2C8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B7CF-966F-4860-8FBD-9DFA9640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Long-range CSMA is problematic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36E6B-26EC-4D91-ABA9-29AD9086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Long-range makes everything more challenging</a:t>
            </a:r>
          </a:p>
          <a:p>
            <a:pPr lvl="1"/>
            <a:r>
              <a:rPr lang="en-US" dirty="0"/>
              <a:t>Kilometers of range mean kilometers between devices</a:t>
            </a:r>
          </a:p>
          <a:p>
            <a:endParaRPr lang="en-US" dirty="0"/>
          </a:p>
          <a:p>
            <a:r>
              <a:rPr lang="en-US" dirty="0"/>
              <a:t>Detection of channel use is less reliable</a:t>
            </a:r>
          </a:p>
          <a:p>
            <a:pPr lvl="1"/>
            <a:r>
              <a:rPr lang="en-US" dirty="0"/>
              <a:t>Active research in clear channel assessment for LPWANs</a:t>
            </a:r>
          </a:p>
          <a:p>
            <a:endParaRPr lang="en-US" dirty="0"/>
          </a:p>
          <a:p>
            <a:r>
              <a:rPr lang="en-US" dirty="0"/>
              <a:t>Hidden terminal problem has a wider range</a:t>
            </a:r>
          </a:p>
          <a:p>
            <a:pPr lvl="1"/>
            <a:r>
              <a:rPr lang="en-US" dirty="0"/>
              <a:t>Might make RTS/CTS more important</a:t>
            </a:r>
          </a:p>
          <a:p>
            <a:pPr lvl="1"/>
            <a:endParaRPr lang="en-US" dirty="0"/>
          </a:p>
          <a:p>
            <a:r>
              <a:rPr lang="en-US" dirty="0"/>
              <a:t>Result: CSMA doesn’t dominate LPWANs like it does WLANs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B2F0B-7588-4AE4-93EB-C74ACE13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54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Low data rate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6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Design an LPWAN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Unlicensed LPWANs</a:t>
            </a:r>
          </a:p>
          <a:p>
            <a:pPr lvl="1"/>
            <a:r>
              <a:rPr lang="en-US" b="1" dirty="0"/>
              <a:t>LoRaWAN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85346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communication standard built with proprietary </a:t>
            </a:r>
            <a:r>
              <a:rPr lang="en-US" dirty="0" err="1"/>
              <a:t>LoRa</a:t>
            </a:r>
            <a:r>
              <a:rPr lang="en-US" dirty="0"/>
              <a:t> PHY</a:t>
            </a:r>
          </a:p>
          <a:p>
            <a:endParaRPr lang="en-US" dirty="0"/>
          </a:p>
          <a:p>
            <a:r>
              <a:rPr lang="en-US" dirty="0"/>
              <a:t>Low rate (1-20 kbps) and long range (~5 km)</a:t>
            </a:r>
          </a:p>
          <a:p>
            <a:pPr lvl="1"/>
            <a:r>
              <a:rPr lang="en-US" dirty="0"/>
              <a:t>Shorter range than Sigfox but much higher bit rate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2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PHY uses a different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Chirp Spread Spectrum (CSS)</a:t>
            </a:r>
          </a:p>
          <a:p>
            <a:pPr lvl="1"/>
            <a:r>
              <a:rPr lang="en-US" dirty="0"/>
              <a:t>Modulation technique where frequency is varied linearly from lowest to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18" y="3009900"/>
            <a:ext cx="806035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3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BF5B-193D-4F1B-8986-016E0470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EE80-C9F5-4FD6-B6D2-E93CBA69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Sigfox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Sigfox Technical Overview</a:t>
            </a:r>
            <a:endParaRPr lang="en-US" dirty="0"/>
          </a:p>
          <a:p>
            <a:pPr lvl="1"/>
            <a:r>
              <a:rPr lang="en-US" dirty="0"/>
              <a:t>IETF Descriptions</a:t>
            </a:r>
            <a:endParaRPr lang="en-US" dirty="0">
              <a:hlinkClick r:id="rId3"/>
            </a:endParaRPr>
          </a:p>
          <a:p>
            <a:pPr lvl="2"/>
            <a:r>
              <a:rPr lang="en-US" sz="1600" dirty="0">
                <a:hlinkClick r:id="rId3"/>
              </a:rPr>
              <a:t>https://www.ietf.org/proceedings/97/slides/slides-97-lpwan-25-sigfox-system-description-00.pdf</a:t>
            </a:r>
            <a:endParaRPr lang="en-US" sz="1600" dirty="0"/>
          </a:p>
          <a:p>
            <a:pPr lvl="2"/>
            <a:r>
              <a:rPr lang="en-US" sz="1600" dirty="0">
                <a:hlinkClick r:id="rId4"/>
              </a:rPr>
              <a:t>https://tools.ietf.org/html/draft-zuniga-lpwan-sigfox-system-description-04</a:t>
            </a:r>
            <a:endParaRPr lang="en-US" sz="1600" dirty="0"/>
          </a:p>
          <a:p>
            <a:pPr lvl="1"/>
            <a:endParaRPr lang="en-US" dirty="0"/>
          </a:p>
          <a:p>
            <a:r>
              <a:rPr lang="en-US" dirty="0"/>
              <a:t>LoRaWAN</a:t>
            </a:r>
          </a:p>
          <a:p>
            <a:pPr lvl="1"/>
            <a:r>
              <a:rPr lang="en-US" dirty="0">
                <a:hlinkClick r:id="rId5"/>
              </a:rPr>
              <a:t>LoRaWAN Specification version 1.1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LoRaWAN Regional Parameters version 1.0.2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6B1FE-0600-4AEE-9870-90403D7C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modulated in the starting and ending points of chirp</a:t>
            </a:r>
          </a:p>
          <a:p>
            <a:pPr lvl="1"/>
            <a:r>
              <a:rPr lang="en-US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31" y="2462212"/>
            <a:ext cx="106013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0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979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Spreading Factor is essentially the rate-of-change of frequency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8AEC84-80ED-4342-B93A-8E991B6EC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898" r="6452" b="4915"/>
          <a:stretch/>
        </p:blipFill>
        <p:spPr bwMode="auto">
          <a:xfrm>
            <a:off x="2870200" y="3122612"/>
            <a:ext cx="60833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725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89350"/>
            <a:ext cx="10972800" cy="2482850"/>
          </a:xfrm>
        </p:spPr>
        <p:txBody>
          <a:bodyPr>
            <a:normAutofit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well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143000"/>
            <a:ext cx="1097001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93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a hardware to decode packet</a:t>
            </a:r>
          </a:p>
          <a:p>
            <a:pPr lvl="2"/>
            <a:r>
              <a:rPr lang="en-US" dirty="0"/>
              <a:t>Normal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8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400015"/>
              </p:ext>
            </p:extLst>
          </p:nvPr>
        </p:nvGraphicFramePr>
        <p:xfrm>
          <a:off x="5931116" y="793750"/>
          <a:ext cx="5649278" cy="55626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2205355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1308418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789905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rate options depend on channel in use</a:t>
            </a:r>
          </a:p>
          <a:p>
            <a:pPr lvl="1"/>
            <a:r>
              <a:rPr lang="en-US" dirty="0"/>
              <a:t>Unbalanced uplink and downlink</a:t>
            </a:r>
          </a:p>
          <a:p>
            <a:endParaRPr lang="en-US" dirty="0"/>
          </a:p>
          <a:p>
            <a:r>
              <a:rPr lang="en-US" dirty="0"/>
              <a:t>64-channel uplink</a:t>
            </a:r>
          </a:p>
          <a:p>
            <a:pPr lvl="1"/>
            <a:r>
              <a:rPr lang="en-US" dirty="0"/>
              <a:t>1-5 kbps data rate</a:t>
            </a:r>
          </a:p>
          <a:p>
            <a:pPr lvl="1"/>
            <a:endParaRPr lang="en-US" dirty="0"/>
          </a:p>
          <a:p>
            <a:r>
              <a:rPr lang="en-US" dirty="0"/>
              <a:t>Allowable rates based on dwell time restriction</a:t>
            </a:r>
            <a:br>
              <a:rPr lang="en-US" dirty="0"/>
            </a:br>
            <a:r>
              <a:rPr lang="en-US" dirty="0"/>
              <a:t>(400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5236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TX power 20 dBm</a:t>
            </a:r>
          </a:p>
          <a:p>
            <a:pPr lvl="1"/>
            <a:r>
              <a:rPr lang="en-US" dirty="0"/>
              <a:t>Up to 30 dBm for 64-channel hopping</a:t>
            </a:r>
          </a:p>
          <a:p>
            <a:pPr lvl="1"/>
            <a:r>
              <a:rPr lang="en-US" dirty="0"/>
              <a:t>Up to 26 dBm for 8-channel hopping</a:t>
            </a:r>
          </a:p>
          <a:p>
            <a:pPr lvl="1"/>
            <a:endParaRPr lang="en-US" dirty="0"/>
          </a:p>
          <a:p>
            <a:r>
              <a:rPr lang="en-US" dirty="0"/>
              <a:t>Receive sensitivity -119 dBm</a:t>
            </a:r>
          </a:p>
          <a:p>
            <a:pPr lvl="1"/>
            <a:r>
              <a:rPr lang="en-US" dirty="0"/>
              <a:t>Compare to -100 dBm for 802.15.4 and -95 dBm for BLE</a:t>
            </a:r>
          </a:p>
          <a:p>
            <a:pPr lvl="1"/>
            <a:endParaRPr lang="en-US" dirty="0"/>
          </a:p>
          <a:p>
            <a:r>
              <a:rPr lang="en-US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41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pPr lvl="1"/>
            <a:endParaRPr lang="en-US" dirty="0"/>
          </a:p>
          <a:p>
            <a:r>
              <a:rPr lang="en-US" dirty="0"/>
              <a:t>Downlink: listen-after-send (class A device)</a:t>
            </a:r>
          </a:p>
          <a:p>
            <a:pPr lvl="1"/>
            <a:r>
              <a:rPr lang="en-US" dirty="0"/>
              <a:t>Two windows for RX on different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24349-EDF6-4CD9-A067-F3B5FA29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13" y="4571468"/>
            <a:ext cx="7802562" cy="16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7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38AF-9451-4FC1-A61D-3BD23ED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downlink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9B73-05CE-48D0-99D7-0F53D9772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Periodic listening (class B device)</a:t>
            </a:r>
          </a:p>
          <a:p>
            <a:pPr lvl="1"/>
            <a:r>
              <a:rPr lang="en-US" dirty="0"/>
              <a:t>Synchronized with periodic beacons</a:t>
            </a:r>
          </a:p>
          <a:p>
            <a:pPr lvl="2"/>
            <a:r>
              <a:rPr lang="en-US" dirty="0"/>
              <a:t>TX still unsynchronized Aloha</a:t>
            </a:r>
          </a:p>
          <a:p>
            <a:pPr lvl="1"/>
            <a:r>
              <a:rPr lang="en-US" dirty="0"/>
              <a:t>Mostly unused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Continuous listening (class C device)</a:t>
            </a:r>
          </a:p>
          <a:p>
            <a:pPr lvl="1"/>
            <a:r>
              <a:rPr lang="en-US" dirty="0"/>
              <a:t>Always-on receivers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433C7-8A9E-4873-B2B0-C2C92EC6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3C7C94-B423-41EB-A666-63364630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50" y="2820184"/>
            <a:ext cx="8828087" cy="197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3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2379241" cy="2095500"/>
          </a:xfrm>
        </p:spPr>
        <p:txBody>
          <a:bodyPr/>
          <a:lstStyle/>
          <a:p>
            <a:r>
              <a:rPr lang="en-US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57600"/>
            <a:ext cx="6136105" cy="2514599"/>
          </a:xfrm>
        </p:spPr>
        <p:txBody>
          <a:bodyPr>
            <a:normAutofit/>
          </a:bodyPr>
          <a:lstStyle/>
          <a:p>
            <a:r>
              <a:rPr lang="en-US" dirty="0"/>
              <a:t>Frame header includes device address</a:t>
            </a:r>
          </a:p>
          <a:p>
            <a:r>
              <a:rPr lang="en-US" dirty="0"/>
              <a:t>MAC Payload maximum size depends on data rate</a:t>
            </a:r>
          </a:p>
          <a:p>
            <a:pPr lvl="1"/>
            <a:r>
              <a:rPr lang="en-US" dirty="0"/>
              <a:t>Again based on dwell time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20371" r="2966" b="22224"/>
          <a:stretch/>
        </p:blipFill>
        <p:spPr bwMode="auto">
          <a:xfrm>
            <a:off x="2986837" y="228600"/>
            <a:ext cx="859355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69116"/>
              </p:ext>
            </p:extLst>
          </p:nvPr>
        </p:nvGraphicFramePr>
        <p:xfrm>
          <a:off x="7029054" y="4131310"/>
          <a:ext cx="455134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35505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2415835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943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34" y="1665158"/>
            <a:ext cx="10777060" cy="4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1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Design an LPWAN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/>
              <a:t>LoRaWAN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hardware modules and development kits</a:t>
            </a:r>
          </a:p>
          <a:p>
            <a:pPr lvl="1"/>
            <a:r>
              <a:rPr lang="en-US" dirty="0"/>
              <a:t>Almost all use </a:t>
            </a:r>
            <a:r>
              <a:rPr lang="en-US" dirty="0" err="1"/>
              <a:t>Semtech</a:t>
            </a:r>
            <a:r>
              <a:rPr lang="en-US" dirty="0"/>
              <a:t> radio chips (</a:t>
            </a:r>
            <a:r>
              <a:rPr lang="en-US" dirty="0" err="1"/>
              <a:t>Semtech</a:t>
            </a:r>
            <a:r>
              <a:rPr lang="en-US" dirty="0"/>
              <a:t> owns </a:t>
            </a:r>
            <a:r>
              <a:rPr lang="en-US" dirty="0" err="1"/>
              <a:t>LoRa</a:t>
            </a:r>
            <a:r>
              <a:rPr lang="en-US" dirty="0"/>
              <a:t> PHY)</a:t>
            </a:r>
          </a:p>
          <a:p>
            <a:pPr lvl="1"/>
            <a:endParaRPr lang="en-US" dirty="0"/>
          </a:p>
          <a:p>
            <a:r>
              <a:rPr lang="en-US" dirty="0"/>
              <a:t>Recent addition: STM32WLE5 </a:t>
            </a:r>
            <a:r>
              <a:rPr lang="en-US" dirty="0" err="1"/>
              <a:t>LoRa</a:t>
            </a:r>
            <a:r>
              <a:rPr lang="en-US" dirty="0"/>
              <a:t> SoC</a:t>
            </a:r>
          </a:p>
          <a:p>
            <a:pPr lvl="1"/>
            <a:r>
              <a:rPr lang="en-US" dirty="0"/>
              <a:t>Cortex-M4 + </a:t>
            </a:r>
            <a:r>
              <a:rPr lang="en-US" dirty="0" err="1"/>
              <a:t>LoRa</a:t>
            </a:r>
            <a:r>
              <a:rPr lang="en-US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9" y="387032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62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Somewhat-managed network providers</a:t>
            </a:r>
          </a:p>
          <a:p>
            <a:pPr lvl="1"/>
            <a:r>
              <a:rPr lang="en-US" dirty="0"/>
              <a:t>The Things Network (predominantly in Europe)</a:t>
            </a:r>
          </a:p>
          <a:p>
            <a:pPr lvl="1"/>
            <a:r>
              <a:rPr lang="en-US" dirty="0"/>
              <a:t>Helium</a:t>
            </a:r>
          </a:p>
          <a:p>
            <a:pPr lvl="2"/>
            <a:r>
              <a:rPr lang="en-US" dirty="0"/>
              <a:t>Any can buy and install their own gateway, which serves everyone</a:t>
            </a:r>
          </a:p>
          <a:p>
            <a:pPr lvl="2"/>
            <a:r>
              <a:rPr lang="en-US" dirty="0"/>
              <a:t>Microtransactions to pay for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FA85E-49B4-4BC0-9F4F-FC3ADFBF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3190802"/>
            <a:ext cx="5918200" cy="31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63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DAE5-D073-41DE-BF85-AF52DCAA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interested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5D20-7E2A-4502-8A4C-EB199C9A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MachineQ</a:t>
            </a:r>
            <a:r>
              <a:rPr lang="en-US" dirty="0"/>
              <a:t> is a subsidiary of Comcast providing LoRaWAN networks</a:t>
            </a:r>
          </a:p>
          <a:p>
            <a:endParaRPr lang="en-US" dirty="0"/>
          </a:p>
          <a:p>
            <a:r>
              <a:rPr lang="en-US" dirty="0"/>
              <a:t>Long-term goal</a:t>
            </a:r>
          </a:p>
          <a:p>
            <a:pPr lvl="1"/>
            <a:r>
              <a:rPr lang="en-US" dirty="0"/>
              <a:t>Indoor-to-outdoor LoRaWAN gateways combined with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Tune down power for 100-200 meter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4751A-F06F-43CB-A1E6-ECD92DE9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78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Design an LPWAN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Unlicensed LPWANs</a:t>
            </a:r>
          </a:p>
          <a:p>
            <a:pPr lvl="1"/>
            <a:r>
              <a:rPr lang="en-US" dirty="0"/>
              <a:t>LoRaWAN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661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D21-62F7-447E-9617-BF89C01C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B57-13C5-4FD3-B3C0-049F02FD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at the region/city scale rather than the building/residence scale</a:t>
            </a:r>
          </a:p>
          <a:p>
            <a:pPr lvl="1"/>
            <a:r>
              <a:rPr lang="en-US" dirty="0"/>
              <a:t>Throughout cities</a:t>
            </a:r>
          </a:p>
          <a:p>
            <a:pPr lvl="1"/>
            <a:r>
              <a:rPr lang="en-US" dirty="0"/>
              <a:t>Agricultural deployments</a:t>
            </a:r>
          </a:p>
          <a:p>
            <a:pPr lvl="1"/>
            <a:r>
              <a:rPr lang="en-US" dirty="0"/>
              <a:t>Industrial facilities</a:t>
            </a:r>
          </a:p>
          <a:p>
            <a:pPr lvl="1"/>
            <a:endParaRPr lang="en-US" dirty="0"/>
          </a:p>
          <a:p>
            <a:r>
              <a:rPr lang="en-US" dirty="0"/>
              <a:t>City-scale sensing is one very popular domain</a:t>
            </a:r>
          </a:p>
          <a:p>
            <a:pPr lvl="1"/>
            <a:r>
              <a:rPr lang="en-US" dirty="0"/>
              <a:t>What might we want to sense throughout a city?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3A374-57F1-4B8A-9F0D-6E0ED5F5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4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633" y="3405367"/>
            <a:ext cx="4096000" cy="30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Air quality monitoring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033" y="3559633"/>
            <a:ext cx="2817600" cy="2807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100" y="1808500"/>
            <a:ext cx="3537987" cy="2295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l="1616" t="4009" r="1616" b="3594"/>
          <a:stretch/>
        </p:blipFill>
        <p:spPr>
          <a:xfrm>
            <a:off x="332234" y="1719634"/>
            <a:ext cx="4259533" cy="24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26736" y="288567"/>
            <a:ext cx="2697901" cy="25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 Cheng et al. AirCloud: a cloud-based air-quality monitoring system for everyone. 2014. 	[2] Purple Air. 2018.</a:t>
            </a:r>
            <a:endParaRPr sz="800"/>
          </a:p>
        </p:txBody>
      </p:sp>
      <p:sp>
        <p:nvSpPr>
          <p:cNvPr id="90" name="Google Shape;90;p16"/>
          <p:cNvSpPr txBox="1"/>
          <p:nvPr/>
        </p:nvSpPr>
        <p:spPr>
          <a:xfrm>
            <a:off x="47600" y="39191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1" name="Google Shape;91;p16"/>
          <p:cNvSpPr txBox="1"/>
          <p:nvPr/>
        </p:nvSpPr>
        <p:spPr>
          <a:xfrm>
            <a:off x="3069500" y="60820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92" name="Google Shape;92;p16"/>
          <p:cNvSpPr txBox="1"/>
          <p:nvPr/>
        </p:nvSpPr>
        <p:spPr>
          <a:xfrm>
            <a:off x="5150633" y="18085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[2]</a:t>
            </a:r>
            <a:endParaRPr sz="800"/>
          </a:p>
        </p:txBody>
      </p:sp>
      <p:sp>
        <p:nvSpPr>
          <p:cNvPr id="93" name="Google Shape;93;p16"/>
          <p:cNvSpPr txBox="1"/>
          <p:nvPr/>
        </p:nvSpPr>
        <p:spPr>
          <a:xfrm>
            <a:off x="8429900" y="2885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[2]</a:t>
            </a:r>
            <a:endParaRPr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567" y="4125800"/>
            <a:ext cx="5613867" cy="24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Audio detection, classification, and localization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566" y="1521133"/>
            <a:ext cx="4031833" cy="247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34" y="1799768"/>
            <a:ext cx="2905433" cy="34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9634" y="4199400"/>
            <a:ext cx="3032404" cy="2291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-25233" y="6431834"/>
            <a:ext cx="11961600" cy="37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 dirty="0"/>
              <a:t>[1] </a:t>
            </a:r>
            <a:r>
              <a:rPr lang="en" sz="800" dirty="0" err="1"/>
              <a:t>Girod</a:t>
            </a:r>
            <a:r>
              <a:rPr lang="en" sz="800" dirty="0"/>
              <a:t> et al. The Design and Implementation of a Self-Calibrating Distributed Acoustic Sensing Platform. 2006. 	[2] </a:t>
            </a:r>
            <a:r>
              <a:rPr lang="en" sz="800" dirty="0" err="1"/>
              <a:t>Lédeczi</a:t>
            </a:r>
            <a:r>
              <a:rPr lang="en" sz="800" dirty="0"/>
              <a:t> et al. Multiple Simultaneous Acoustic Source Localization in Urban Terrain. 2005.   [3] Sounds of New York City. 2016.</a:t>
            </a:r>
            <a:endParaRPr sz="800" dirty="0"/>
          </a:p>
          <a:p>
            <a:endParaRPr sz="800" dirty="0"/>
          </a:p>
        </p:txBody>
      </p:sp>
      <p:sp>
        <p:nvSpPr>
          <p:cNvPr id="105" name="Google Shape;105;p17"/>
          <p:cNvSpPr txBox="1"/>
          <p:nvPr/>
        </p:nvSpPr>
        <p:spPr>
          <a:xfrm>
            <a:off x="47600" y="4924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06" name="Google Shape;106;p17"/>
          <p:cNvSpPr txBox="1"/>
          <p:nvPr/>
        </p:nvSpPr>
        <p:spPr>
          <a:xfrm>
            <a:off x="3039100" y="61527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07" name="Google Shape;107;p17"/>
          <p:cNvSpPr txBox="1"/>
          <p:nvPr/>
        </p:nvSpPr>
        <p:spPr>
          <a:xfrm>
            <a:off x="7454400" y="3821000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[2]</a:t>
            </a:r>
            <a:endParaRPr sz="800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5301" y="1560167"/>
            <a:ext cx="32893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466433" y="37391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[3]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900" y="2792501"/>
            <a:ext cx="4312333" cy="158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4049"/>
          <a:stretch/>
        </p:blipFill>
        <p:spPr>
          <a:xfrm>
            <a:off x="2854001" y="4401934"/>
            <a:ext cx="5547567" cy="2064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Traffic queue sensing and congestion control</a:t>
            </a:r>
            <a:endParaRPr dirty="0"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7565" y="1532849"/>
            <a:ext cx="4048000" cy="269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/>
          </a:blip>
          <a:srcRect l="2764" t="5631" r="4471" b="5114"/>
          <a:stretch/>
        </p:blipFill>
        <p:spPr>
          <a:xfrm>
            <a:off x="260833" y="1850932"/>
            <a:ext cx="3382667" cy="234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-25233" y="6525767"/>
            <a:ext cx="91244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 Sen et al. Kyun Queue: A Sensor Network System To Monitor Road Traffic Queues, 2012 </a:t>
            </a:r>
            <a:endParaRPr sz="800"/>
          </a:p>
        </p:txBody>
      </p:sp>
      <p:sp>
        <p:nvSpPr>
          <p:cNvPr id="121" name="Google Shape;121;p18"/>
          <p:cNvSpPr txBox="1"/>
          <p:nvPr/>
        </p:nvSpPr>
        <p:spPr>
          <a:xfrm>
            <a:off x="0" y="39152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22" name="Google Shape;122;p18"/>
          <p:cNvSpPr txBox="1"/>
          <p:nvPr/>
        </p:nvSpPr>
        <p:spPr>
          <a:xfrm>
            <a:off x="3596033" y="3998333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  <p:sp>
        <p:nvSpPr>
          <p:cNvPr id="123" name="Google Shape;123;p18"/>
          <p:cNvSpPr txBox="1"/>
          <p:nvPr/>
        </p:nvSpPr>
        <p:spPr>
          <a:xfrm>
            <a:off x="2637033" y="6181667"/>
            <a:ext cx="3680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800"/>
              <a:t>[1]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165" y="3078565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501" y="5561823"/>
            <a:ext cx="4127500" cy="96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109" y="304230"/>
            <a:ext cx="4489425" cy="9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85" y="3250218"/>
            <a:ext cx="4127500" cy="19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382734"/>
            <a:ext cx="4762501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57935" y="4586233"/>
            <a:ext cx="1785900" cy="2311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4565" y="3250232"/>
            <a:ext cx="2311833" cy="23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53607" y="2765234"/>
            <a:ext cx="2190227" cy="151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17529" y="-75087"/>
            <a:ext cx="3419433" cy="3419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295" y="107389"/>
            <a:ext cx="2857500" cy="115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24554" y="1761301"/>
            <a:ext cx="3144279" cy="82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130484" y="1953136"/>
            <a:ext cx="1850933" cy="43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15">
            <a:alphaModFix/>
          </a:blip>
          <a:srcRect t="24615" b="24314"/>
          <a:stretch/>
        </p:blipFill>
        <p:spPr>
          <a:xfrm>
            <a:off x="171768" y="1667237"/>
            <a:ext cx="2311833" cy="11807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1907</TotalTime>
  <Words>1547</Words>
  <Application>Microsoft Office PowerPoint</Application>
  <PresentationFormat>Widescreen</PresentationFormat>
  <Paragraphs>399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Rockwell</vt:lpstr>
      <vt:lpstr>Tahoma</vt:lpstr>
      <vt:lpstr>Class Slides</vt:lpstr>
      <vt:lpstr>Office Theme</vt:lpstr>
      <vt:lpstr>Lecture 13 Introduction to LPWANs</vt:lpstr>
      <vt:lpstr>Today’s Goals</vt:lpstr>
      <vt:lpstr>Resources</vt:lpstr>
      <vt:lpstr>Outline</vt:lpstr>
      <vt:lpstr>Wide area networks</vt:lpstr>
      <vt:lpstr>Air quality monitoring</vt:lpstr>
      <vt:lpstr>Audio detection, classification, and localization</vt:lpstr>
      <vt:lpstr>Traffic queue sensing and congestion control</vt:lpstr>
      <vt:lpstr>PowerPoint Presentation</vt:lpstr>
      <vt:lpstr>Example application: air quality monitoring</vt:lpstr>
      <vt:lpstr>How do we collect data from a sensor?</vt:lpstr>
      <vt:lpstr>How do we collect data from MANY sensors?</vt:lpstr>
      <vt:lpstr>We need another network option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Long-range, low-data needs haven’t historically been met</vt:lpstr>
      <vt:lpstr>Outline</vt:lpstr>
      <vt:lpstr>Design a wide-area network (ignore low-power for now)</vt:lpstr>
      <vt:lpstr>Design a wide-area network (ignore low-power for now)</vt:lpstr>
      <vt:lpstr>Design a wide-area network (ignore low-power for now)</vt:lpstr>
      <vt:lpstr>Design a low-power wide-area network</vt:lpstr>
      <vt:lpstr>Design a low-power wide-area network</vt:lpstr>
      <vt:lpstr>Long-range CSMA is problematic</vt:lpstr>
      <vt:lpstr>LPWANs overview (common qualities)</vt:lpstr>
      <vt:lpstr>Outline</vt:lpstr>
      <vt:lpstr>LoRaWAN</vt:lpstr>
      <vt:lpstr>LoRa PHY uses a different modulation</vt:lpstr>
      <vt:lpstr>Chirp Spread Spectrum</vt:lpstr>
      <vt:lpstr>CSS has a Spreading Factor which determines bit rate</vt:lpstr>
      <vt:lpstr>LoRaWAN channels</vt:lpstr>
      <vt:lpstr>LoRaWAN gateways</vt:lpstr>
      <vt:lpstr>LoRaWAN data rates</vt:lpstr>
      <vt:lpstr>LoRaWAN link budget</vt:lpstr>
      <vt:lpstr>LoRaWAN MAC</vt:lpstr>
      <vt:lpstr>Optional downlink mechanisms</vt:lpstr>
      <vt:lpstr>LoRaWAN packet format</vt:lpstr>
      <vt:lpstr>LoRaWAN network details</vt:lpstr>
      <vt:lpstr>LoRaWAN hardware</vt:lpstr>
      <vt:lpstr>LoRaWAN network providers</vt:lpstr>
      <vt:lpstr>LoRaWAN interested parties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 Unlicensed LPWANs</dc:title>
  <dc:creator>Branden Ghena</dc:creator>
  <cp:lastModifiedBy>Branden Ghena</cp:lastModifiedBy>
  <cp:revision>43</cp:revision>
  <dcterms:created xsi:type="dcterms:W3CDTF">2021-02-21T18:12:26Z</dcterms:created>
  <dcterms:modified xsi:type="dcterms:W3CDTF">2021-02-23T01:59:54Z</dcterms:modified>
</cp:coreProperties>
</file>